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9" r:id="rId5"/>
    <p:sldId id="27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906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18E6-3F4C-4028-99F4-AFB70EC106F2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707D-8DE3-4E98-8B70-08A1164DA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18E6-3F4C-4028-99F4-AFB70EC106F2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707D-8DE3-4E98-8B70-08A1164DA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18E6-3F4C-4028-99F4-AFB70EC106F2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707D-8DE3-4E98-8B70-08A1164DA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18E6-3F4C-4028-99F4-AFB70EC106F2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707D-8DE3-4E98-8B70-08A1164DA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18E6-3F4C-4028-99F4-AFB70EC106F2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707D-8DE3-4E98-8B70-08A1164DA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18E6-3F4C-4028-99F4-AFB70EC106F2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707D-8DE3-4E98-8B70-08A1164DA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18E6-3F4C-4028-99F4-AFB70EC106F2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707D-8DE3-4E98-8B70-08A1164DA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18E6-3F4C-4028-99F4-AFB70EC106F2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707D-8DE3-4E98-8B70-08A1164DA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18E6-3F4C-4028-99F4-AFB70EC106F2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707D-8DE3-4E98-8B70-08A1164DA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18E6-3F4C-4028-99F4-AFB70EC106F2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707D-8DE3-4E98-8B70-08A1164DA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18E6-3F4C-4028-99F4-AFB70EC106F2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707D-8DE3-4E98-8B70-08A1164DA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918E6-3F4C-4028-99F4-AFB70EC106F2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7707D-8DE3-4E98-8B70-08A1164DAA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6658" y="2256344"/>
            <a:ext cx="7759758" cy="1274529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000" b="1" dirty="0" smtClean="0"/>
              <a:t>Дисципліна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uk-UA" sz="2000" b="1" dirty="0" smtClean="0"/>
              <a:t>«ЕСТЕТИКА ТА ДИЗАЙН ЛАНДШАФТУ»</a:t>
            </a:r>
            <a:br>
              <a:rPr lang="uk-UA" sz="2000" b="1" dirty="0" smtClean="0"/>
            </a:br>
            <a:r>
              <a:rPr lang="uk-UA" sz="1600" b="1" dirty="0" smtClean="0"/>
              <a:t>для студентів спеціальності 103 Науки про Землю</a:t>
            </a: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dirty="0" smtClean="0"/>
              <a:t> </a:t>
            </a: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uk-UA" sz="1600" dirty="0" smtClean="0"/>
              <a:t>Дисципліна «Естетика та дизайн ландшафту» сприяє формуванню </a:t>
            </a:r>
            <a:r>
              <a:rPr lang="uk-UA" sz="1600" dirty="0"/>
              <a:t>знань щодо обґрунтування проектів і планів </a:t>
            </a:r>
            <a:r>
              <a:rPr lang="uk-UA" sz="1600" dirty="0" smtClean="0"/>
              <a:t>просторово-об’ємної </a:t>
            </a:r>
            <a:r>
              <a:rPr lang="uk-UA" sz="1600" dirty="0"/>
              <a:t>та часової організації території локального та регіонального </a:t>
            </a:r>
            <a:r>
              <a:rPr lang="uk-UA" sz="1600" dirty="0" smtClean="0"/>
              <a:t>рівнів, </a:t>
            </a:r>
            <a:r>
              <a:rPr lang="uk-UA" sz="1600" dirty="0"/>
              <a:t>за якої </a:t>
            </a:r>
            <a:r>
              <a:rPr lang="uk-UA" sz="1600" dirty="0" smtClean="0"/>
              <a:t>забезпечуються, виховуються </a:t>
            </a:r>
            <a:r>
              <a:rPr lang="uk-UA" sz="1600" dirty="0"/>
              <a:t>та </a:t>
            </a:r>
            <a:r>
              <a:rPr lang="uk-UA" sz="1600" dirty="0" smtClean="0"/>
              <a:t>розвиваються </a:t>
            </a:r>
            <a:r>
              <a:rPr lang="uk-UA" sz="1600" dirty="0"/>
              <a:t>естетичні потреби людини</a:t>
            </a:r>
            <a:r>
              <a:rPr lang="uk-UA" sz="1600" dirty="0" smtClean="0">
                <a:solidFill>
                  <a:srgbClr val="FF0000"/>
                </a:solidFill>
              </a:rPr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  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1026" name="Picture 2" descr="C:\Users\HOME\Desktop\landarch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144" y="2132856"/>
            <a:ext cx="3532272" cy="2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OME\Desktop\завантаженн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3809580" cy="208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HOME\Desktop\Презентації ДВВ\18-10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602" y="3132355"/>
            <a:ext cx="4066428" cy="216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HOME\Desktop\Емблема університету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7" y="98129"/>
            <a:ext cx="1747328" cy="174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ME\Desktop\Емблема факультету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04710"/>
            <a:ext cx="1763688" cy="179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992888" cy="1368152"/>
          </a:xfrm>
        </p:spPr>
        <p:txBody>
          <a:bodyPr>
            <a:noAutofit/>
          </a:bodyPr>
          <a:lstStyle/>
          <a:p>
            <a:pPr algn="l"/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/>
              <a:t/>
            </a:r>
            <a:br>
              <a:rPr lang="ru-RU" sz="1800" b="1" u="sng" dirty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>М</a:t>
            </a:r>
            <a:r>
              <a:rPr lang="uk-UA" sz="1800" b="1" u="sng" dirty="0" smtClean="0"/>
              <a:t>ета </a:t>
            </a:r>
            <a:r>
              <a:rPr lang="uk-UA" sz="1800" b="1" u="sng" dirty="0"/>
              <a:t>курсу</a:t>
            </a:r>
            <a:r>
              <a:rPr lang="uk-UA" sz="1800" dirty="0"/>
              <a:t> – формування знань 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теоретико-методичних </a:t>
            </a:r>
            <a:r>
              <a:rPr lang="uk-UA" sz="1800" dirty="0"/>
              <a:t>засад 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естетики </a:t>
            </a:r>
            <a:r>
              <a:rPr lang="uk-UA" sz="1800" dirty="0"/>
              <a:t>та дизайну ландшафту 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як </a:t>
            </a:r>
            <a:r>
              <a:rPr lang="uk-UA" sz="1800" dirty="0"/>
              <a:t>прикладного напрямку, що 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сформувався </a:t>
            </a:r>
            <a:r>
              <a:rPr lang="uk-UA" sz="1800" dirty="0"/>
              <a:t>на основі </a:t>
            </a:r>
            <a:r>
              <a:rPr lang="uk-UA" sz="1800" dirty="0" smtClean="0"/>
              <a:t>інтеграції</a:t>
            </a:r>
            <a:br>
              <a:rPr lang="uk-UA" sz="1800" dirty="0" smtClean="0"/>
            </a:br>
            <a:r>
              <a:rPr lang="uk-UA" sz="1800" dirty="0" smtClean="0"/>
              <a:t>фізичної </a:t>
            </a:r>
            <a:r>
              <a:rPr lang="uk-UA" sz="1800" dirty="0"/>
              <a:t>географії, </a:t>
            </a:r>
            <a:r>
              <a:rPr lang="uk-UA" sz="1800" dirty="0" smtClean="0"/>
              <a:t>архітектури</a:t>
            </a:r>
            <a:r>
              <a:rPr lang="uk-UA" sz="1800" dirty="0"/>
              <a:t>, 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дендрології </a:t>
            </a:r>
            <a:r>
              <a:rPr lang="uk-UA" sz="1800" dirty="0"/>
              <a:t>та ботаніки</a:t>
            </a:r>
            <a:r>
              <a:rPr lang="uk-UA" sz="1800" dirty="0" smtClean="0"/>
              <a:t>.</a:t>
            </a:r>
            <a:br>
              <a:rPr lang="uk-UA" sz="1800" dirty="0" smtClean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uk-UA" sz="1800" b="1" u="sng" dirty="0" smtClean="0"/>
              <a:t>Завдання курсу</a:t>
            </a:r>
            <a:r>
              <a:rPr lang="uk-UA" sz="1600" b="1" u="sng" dirty="0" smtClean="0"/>
              <a:t/>
            </a:r>
            <a:br>
              <a:rPr lang="uk-UA" sz="1600" b="1" u="sng" dirty="0" smtClean="0"/>
            </a:br>
            <a:r>
              <a:rPr lang="uk-UA" sz="1600" b="1" u="sng" dirty="0" smtClean="0"/>
              <a:t>Теоретичні: </a:t>
            </a:r>
            <a:r>
              <a:rPr lang="uk-UA" sz="1600" dirty="0" smtClean="0"/>
              <a:t>вивчити об’єкт </a:t>
            </a:r>
            <a:r>
              <a:rPr lang="uk-UA" sz="1600" dirty="0"/>
              <a:t>, </a:t>
            </a:r>
            <a:r>
              <a:rPr lang="uk-UA" sz="1600" dirty="0" smtClean="0"/>
              <a:t>предмет, зміст</a:t>
            </a:r>
            <a:r>
              <a:rPr lang="ru-RU" sz="1600" dirty="0" smtClean="0"/>
              <a:t> </a:t>
            </a:r>
            <a:r>
              <a:rPr lang="ru-RU" sz="1600" dirty="0" err="1"/>
              <a:t>естетики</a:t>
            </a:r>
            <a:r>
              <a:rPr lang="ru-RU" sz="1600" dirty="0"/>
              <a:t> та </a:t>
            </a:r>
            <a:r>
              <a:rPr lang="ru-RU" sz="1600" dirty="0" smtClean="0"/>
              <a:t>дизайну </a:t>
            </a:r>
            <a:r>
              <a:rPr lang="ru-RU" sz="1600" dirty="0"/>
              <a:t>ландшафт</a:t>
            </a:r>
            <a:r>
              <a:rPr lang="uk-UA" sz="1600" dirty="0" smtClean="0"/>
              <a:t>у, еволюцію філософських і природничо-наукових поглядів щодо естетики природного середовища та естетичної географії; знати </a:t>
            </a:r>
            <a:r>
              <a:rPr lang="uk-UA" sz="1600" dirty="0"/>
              <a:t>принципи і методи естетичного сприйняття ландшафтів і оцінки їх </a:t>
            </a:r>
            <a:r>
              <a:rPr lang="uk-UA" sz="1600" dirty="0" smtClean="0"/>
              <a:t>естетичної привабливості, гармонійні канони природи, особливості </a:t>
            </a:r>
            <a:r>
              <a:rPr lang="uk-UA" sz="1600" dirty="0"/>
              <a:t>формування ландшафтних смаків і </a:t>
            </a:r>
            <a:r>
              <a:rPr lang="uk-UA" sz="1600" dirty="0" err="1"/>
              <a:t>ландшафтно</a:t>
            </a:r>
            <a:r>
              <a:rPr lang="uk-UA" sz="1600" dirty="0"/>
              <a:t>-естетичних </a:t>
            </a:r>
            <a:r>
              <a:rPr lang="uk-UA" sz="1600" dirty="0" smtClean="0"/>
              <a:t>преференцій, історію ландшафтного мистецтва, прийоми сучасного ландшафтного дизайну міських, рекреаційних та інших антропогенних геосистем</a:t>
            </a:r>
            <a:r>
              <a:rPr lang="ru-RU" sz="1600" i="1" dirty="0" smtClean="0"/>
              <a:t>.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b="1" u="sng" dirty="0" smtClean="0"/>
              <a:t>Практичні: </a:t>
            </a:r>
            <a:r>
              <a:rPr lang="uk-UA" sz="1600" dirty="0" smtClean="0"/>
              <a:t>оволодіти методиками проведення естетико-ландшафтних досліджень, методами оцінки естетичних якостей ландшафту; набути вміння </a:t>
            </a:r>
            <a:r>
              <a:rPr lang="uk-UA" sz="1600" dirty="0"/>
              <a:t>та </a:t>
            </a:r>
            <a:r>
              <a:rPr lang="uk-UA" sz="1600" dirty="0" smtClean="0"/>
              <a:t>навички </a:t>
            </a:r>
            <a:r>
              <a:rPr lang="uk-UA" sz="1600" dirty="0"/>
              <a:t>практичної реалізації </a:t>
            </a:r>
            <a:r>
              <a:rPr lang="uk-UA" sz="1600" dirty="0" smtClean="0"/>
              <a:t>прийомів </a:t>
            </a:r>
            <a:r>
              <a:rPr lang="uk-UA" sz="1600" dirty="0"/>
              <a:t>сучасного ландшафтного дизайну міських, рекреаційних та інших антропогенних геосистем</a:t>
            </a:r>
            <a:r>
              <a:rPr lang="uk-UA" sz="1600" dirty="0" smtClean="0"/>
              <a:t>.</a:t>
            </a:r>
            <a:endParaRPr lang="ru-RU" sz="1800" dirty="0"/>
          </a:p>
        </p:txBody>
      </p:sp>
      <p:pic>
        <p:nvPicPr>
          <p:cNvPr id="2050" name="Picture 2" descr="C:\Users\HOME\Desktop\frantsuzkiy-stil-landshafta-f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09" y="764704"/>
            <a:ext cx="4572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27584" y="404664"/>
            <a:ext cx="7848872" cy="604867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uk-UA" sz="7200" b="1" dirty="0" smtClean="0"/>
              <a:t>ЗМІСТ НАВЧАЛЬНОЇ ПРОГРАМИ</a:t>
            </a:r>
          </a:p>
          <a:p>
            <a:pPr algn="ctr"/>
            <a:endParaRPr lang="uk-UA" sz="6400" b="1" dirty="0" smtClean="0"/>
          </a:p>
          <a:p>
            <a:pPr marL="0" indent="0">
              <a:buNone/>
            </a:pPr>
            <a:r>
              <a:rPr lang="uk-UA" sz="6400" b="1" dirty="0" smtClean="0"/>
              <a:t>        ТЕОРЕТИЧНІ </a:t>
            </a:r>
            <a:r>
              <a:rPr lang="uk-UA" sz="6400" b="1" dirty="0"/>
              <a:t>ЗАСАДИ ЕСТЕТИКИ </a:t>
            </a:r>
            <a:r>
              <a:rPr lang="uk-UA" sz="6400" b="1" dirty="0" smtClean="0"/>
              <a:t>ТА ДИЗАЙНУ ЛАНДШАФТУ</a:t>
            </a:r>
            <a:endParaRPr lang="en-US" sz="6400" b="1" dirty="0" smtClean="0"/>
          </a:p>
          <a:p>
            <a:r>
              <a:rPr lang="uk-UA" sz="6400" b="1" u="sng" dirty="0" smtClean="0"/>
              <a:t>Вступ. Естетика  та дизайн ландшафту як науковий напрямок.</a:t>
            </a:r>
            <a:r>
              <a:rPr lang="uk-UA" sz="6400" b="1" dirty="0" smtClean="0"/>
              <a:t>  </a:t>
            </a:r>
            <a:r>
              <a:rPr lang="uk-UA" sz="6400" dirty="0" smtClean="0"/>
              <a:t>Об’єкт</a:t>
            </a:r>
            <a:r>
              <a:rPr lang="uk-UA" sz="6400" dirty="0"/>
              <a:t>, </a:t>
            </a:r>
            <a:r>
              <a:rPr lang="uk-UA" sz="6400" dirty="0" smtClean="0"/>
              <a:t>предмет, </a:t>
            </a:r>
            <a:r>
              <a:rPr lang="uk-UA" sz="6400" dirty="0"/>
              <a:t>зміст і завдання естетики </a:t>
            </a:r>
            <a:r>
              <a:rPr lang="uk-UA" sz="6400" dirty="0" smtClean="0"/>
              <a:t> та дизайну ландшафту</a:t>
            </a:r>
            <a:r>
              <a:rPr lang="uk-UA" sz="6400" dirty="0"/>
              <a:t>. </a:t>
            </a:r>
            <a:r>
              <a:rPr lang="uk-UA" sz="6400" dirty="0" smtClean="0"/>
              <a:t>Методологічні засади естетики  та дизайну ландшафту (</a:t>
            </a:r>
            <a:r>
              <a:rPr lang="uk-UA" sz="6400" dirty="0"/>
              <a:t>ландшафт у світлі естетичних теорій). Основні наукові напрямки та підходи естетико-ландшафтознавчих досліджень. Історія розвитку естетики </a:t>
            </a:r>
            <a:r>
              <a:rPr lang="uk-UA" sz="6400" dirty="0" smtClean="0"/>
              <a:t> та дизайну ландшафту. </a:t>
            </a:r>
          </a:p>
          <a:p>
            <a:r>
              <a:rPr lang="uk-UA" sz="6400" dirty="0"/>
              <a:t>Філософська думка про естетику </a:t>
            </a:r>
            <a:r>
              <a:rPr lang="uk-UA" sz="6400" dirty="0" smtClean="0"/>
              <a:t>природи. Антична епоха. Середньовіччя. Відродження. Епоха Просвітництва. </a:t>
            </a:r>
            <a:r>
              <a:rPr lang="uk-UA" sz="6400" dirty="0"/>
              <a:t>Німецька класична </a:t>
            </a:r>
            <a:r>
              <a:rPr lang="uk-UA" sz="6400" dirty="0" smtClean="0"/>
              <a:t>філософія. </a:t>
            </a:r>
            <a:r>
              <a:rPr lang="uk-UA" sz="6400" dirty="0"/>
              <a:t>Епоха «переоцінки всіх цінностей» </a:t>
            </a:r>
            <a:endParaRPr lang="uk-UA" sz="6400" dirty="0" smtClean="0"/>
          </a:p>
          <a:p>
            <a:r>
              <a:rPr lang="uk-UA" sz="6400" dirty="0" smtClean="0"/>
              <a:t>Гармонійні </a:t>
            </a:r>
            <a:r>
              <a:rPr lang="uk-UA" sz="6400" dirty="0"/>
              <a:t>канони </a:t>
            </a:r>
            <a:r>
              <a:rPr lang="uk-UA" sz="6400" dirty="0" smtClean="0"/>
              <a:t>природи. </a:t>
            </a:r>
            <a:r>
              <a:rPr lang="uk-UA" sz="6400" dirty="0"/>
              <a:t>Золотий </a:t>
            </a:r>
            <a:r>
              <a:rPr lang="uk-UA" sz="6400" dirty="0" smtClean="0"/>
              <a:t>перетин. Симетрія. Спіралеподібні структури. </a:t>
            </a:r>
            <a:r>
              <a:rPr lang="uk-UA" sz="6400" dirty="0" err="1" smtClean="0"/>
              <a:t>Нуклеарні</a:t>
            </a:r>
            <a:r>
              <a:rPr lang="uk-UA" sz="6400" dirty="0" smtClean="0"/>
              <a:t> системи. </a:t>
            </a:r>
            <a:r>
              <a:rPr lang="uk-UA" sz="6400" dirty="0" err="1" smtClean="0"/>
              <a:t>Фрактали</a:t>
            </a:r>
            <a:r>
              <a:rPr lang="uk-UA" sz="6400" dirty="0" smtClean="0"/>
              <a:t>. Ритм.</a:t>
            </a:r>
          </a:p>
          <a:p>
            <a:pPr marL="0" indent="0">
              <a:buNone/>
            </a:pPr>
            <a:endParaRPr lang="uk-UA" sz="6400" dirty="0"/>
          </a:p>
          <a:p>
            <a:pPr marL="0" indent="0">
              <a:buNone/>
            </a:pPr>
            <a:r>
              <a:rPr lang="uk-UA" sz="6400" b="1" dirty="0" smtClean="0"/>
              <a:t>         ЕСТЕТИКА </a:t>
            </a:r>
            <a:r>
              <a:rPr lang="uk-UA" sz="6400" b="1" dirty="0"/>
              <a:t>ЛАНДШАФТУ</a:t>
            </a:r>
            <a:endParaRPr lang="uk-UA" sz="6400" dirty="0"/>
          </a:p>
          <a:p>
            <a:r>
              <a:rPr lang="uk-UA" sz="6400" b="1" u="sng" dirty="0" smtClean="0"/>
              <a:t>Ландшафт </a:t>
            </a:r>
            <a:r>
              <a:rPr lang="uk-UA" sz="6400" b="1" u="sng" dirty="0"/>
              <a:t>як об’єкт естетичного сприйняття</a:t>
            </a:r>
            <a:r>
              <a:rPr lang="uk-UA" sz="6400" dirty="0"/>
              <a:t>.</a:t>
            </a:r>
          </a:p>
          <a:p>
            <a:r>
              <a:rPr lang="uk-UA" sz="6400" dirty="0"/>
              <a:t>Основні естетичні категорії та ландшафт. Фізіономічні властивості ландшафту. Композиційні властивості ландшафту.</a:t>
            </a:r>
          </a:p>
          <a:p>
            <a:r>
              <a:rPr lang="uk-UA" sz="6400" b="1" u="sng" dirty="0"/>
              <a:t>Природні конфігурації ландшафту.</a:t>
            </a:r>
            <a:endParaRPr lang="uk-UA" sz="6400" u="sng" dirty="0"/>
          </a:p>
          <a:p>
            <a:r>
              <a:rPr lang="uk-UA" sz="6400" dirty="0"/>
              <a:t>Генетико-морфологічна конфігурації. Позиційно-динамічна конфігурації. Парагенетичні конфігурації. Басейнова конфігурація. </a:t>
            </a:r>
            <a:r>
              <a:rPr lang="uk-UA" sz="6400" dirty="0" err="1"/>
              <a:t>Біоцентрично</a:t>
            </a:r>
            <a:r>
              <a:rPr lang="uk-UA" sz="6400" dirty="0"/>
              <a:t>-мережева конфігурація.</a:t>
            </a:r>
          </a:p>
          <a:p>
            <a:r>
              <a:rPr lang="uk-UA" sz="6400" b="1" u="sng" dirty="0"/>
              <a:t>Людина як суб’єкт сприйняття ландшафту.</a:t>
            </a:r>
            <a:endParaRPr lang="uk-UA" sz="6400" dirty="0"/>
          </a:p>
          <a:p>
            <a:r>
              <a:rPr lang="uk-UA" sz="6400" dirty="0"/>
              <a:t>Теорії сприйняття людиною середовища. Загальна схема сприйняття. Біолого-еволюційні чинники естетичного сприйняття ландшафту. Соціокультурні чинники естетичного сприйняття ландшафту. Персональні особливості людини та естетичне сприйняття ландшафту.</a:t>
            </a:r>
          </a:p>
          <a:p>
            <a:pPr marL="0" indent="0" algn="just">
              <a:buNone/>
            </a:pPr>
            <a:endParaRPr lang="uk-UA" sz="4900" b="1" dirty="0" smtClean="0"/>
          </a:p>
          <a:p>
            <a:endParaRPr lang="ru-RU" sz="49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 algn="just">
              <a:buNone/>
            </a:pPr>
            <a:endParaRPr lang="uk-UA" sz="2000" dirty="0" smtClean="0"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6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005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71600" y="260649"/>
            <a:ext cx="7632848" cy="6264695"/>
          </a:xfrm>
        </p:spPr>
        <p:txBody>
          <a:bodyPr>
            <a:normAutofit fontScale="85000" lnSpcReduction="20000"/>
          </a:bodyPr>
          <a:lstStyle/>
          <a:p>
            <a:r>
              <a:rPr lang="uk-UA" sz="1600" cap="all" dirty="0" smtClean="0"/>
              <a:t> </a:t>
            </a:r>
            <a:r>
              <a:rPr lang="uk-UA" sz="1900" b="1" u="sng" dirty="0" smtClean="0"/>
              <a:t>Образ </a:t>
            </a:r>
            <a:r>
              <a:rPr lang="uk-UA" sz="1900" b="1" u="sng" dirty="0"/>
              <a:t>та естетичні якості ландшафту</a:t>
            </a:r>
            <a:r>
              <a:rPr lang="uk-UA" sz="1900" u="sng" dirty="0"/>
              <a:t>. </a:t>
            </a:r>
            <a:r>
              <a:rPr lang="uk-UA" sz="1900" dirty="0"/>
              <a:t>Поняття «образ ландшафту». Формування образу ландшафту. Типи та архетипи образів ландшафту. Естетичні якості ландшафту.</a:t>
            </a:r>
          </a:p>
          <a:p>
            <a:r>
              <a:rPr lang="uk-UA" sz="1900" b="1" u="sng" dirty="0"/>
              <a:t>Ландшафтні смаки.</a:t>
            </a:r>
            <a:r>
              <a:rPr lang="uk-UA" sz="1900" dirty="0"/>
              <a:t> Формування ландшафтних смаків. Еволюція ландшафтних смаків. </a:t>
            </a:r>
            <a:r>
              <a:rPr lang="uk-UA" sz="1900" dirty="0" err="1"/>
              <a:t>Ландшафтно</a:t>
            </a:r>
            <a:r>
              <a:rPr lang="uk-UA" sz="1900" dirty="0"/>
              <a:t>-естетичні преференції.</a:t>
            </a:r>
          </a:p>
          <a:p>
            <a:r>
              <a:rPr lang="uk-UA" sz="1900" dirty="0"/>
              <a:t> </a:t>
            </a:r>
            <a:r>
              <a:rPr lang="uk-UA" sz="1900" b="1" u="sng" dirty="0"/>
              <a:t>Соціокультурні конфігурації ландшафту</a:t>
            </a:r>
            <a:endParaRPr lang="uk-UA" sz="1900" dirty="0"/>
          </a:p>
          <a:p>
            <a:r>
              <a:rPr lang="uk-UA" sz="1900" dirty="0"/>
              <a:t>Культурний ландшафт. Етнічний ландшафт. Сакральний ландшафт. Політичний ландшафт</a:t>
            </a:r>
            <a:r>
              <a:rPr lang="uk-UA" sz="1900" b="1" dirty="0"/>
              <a:t>.</a:t>
            </a:r>
            <a:endParaRPr lang="uk-UA" sz="1900" dirty="0"/>
          </a:p>
          <a:p>
            <a:r>
              <a:rPr lang="uk-UA" sz="1900" b="1" u="sng" dirty="0"/>
              <a:t>Ландшафтні межі та </a:t>
            </a:r>
            <a:r>
              <a:rPr lang="uk-UA" sz="1900" b="1" u="sng" dirty="0" err="1"/>
              <a:t>екотон</a:t>
            </a:r>
            <a:r>
              <a:rPr lang="uk-UA" sz="1900" b="1" u="sng" dirty="0"/>
              <a:t>.</a:t>
            </a:r>
            <a:endParaRPr lang="uk-UA" sz="1900" dirty="0"/>
          </a:p>
          <a:p>
            <a:r>
              <a:rPr lang="uk-UA" sz="1900" dirty="0"/>
              <a:t>Межі ландшафту. Межі у ландшафті. </a:t>
            </a:r>
            <a:r>
              <a:rPr lang="uk-UA" sz="1900" dirty="0" err="1"/>
              <a:t>Екотони</a:t>
            </a:r>
            <a:r>
              <a:rPr lang="uk-UA" sz="1900" dirty="0"/>
              <a:t>.</a:t>
            </a:r>
          </a:p>
          <a:p>
            <a:r>
              <a:rPr lang="uk-UA" sz="1900" b="1" u="sng" dirty="0" smtClean="0"/>
              <a:t>Формальні </a:t>
            </a:r>
            <a:r>
              <a:rPr lang="uk-UA" sz="1900" b="1" u="sng" dirty="0"/>
              <a:t>інтерпретації  естетичних ландшафтних конфігурацій. </a:t>
            </a:r>
            <a:r>
              <a:rPr lang="uk-UA" sz="1900" dirty="0"/>
              <a:t>Матриці та графи. Кількісні показники. Ландшафтні конфігурації у багатовимірному просторі. Ландшафт як поле.</a:t>
            </a:r>
          </a:p>
          <a:p>
            <a:r>
              <a:rPr lang="uk-UA" sz="1900" b="1" u="sng" dirty="0"/>
              <a:t>Регіон як елемент  естетичного ландшафту. </a:t>
            </a:r>
            <a:r>
              <a:rPr lang="uk-UA" sz="1900" dirty="0"/>
              <a:t>Поняття «регіон» у ландшафтознавстві. Типи та устрій ландшафтних регіонів. Сприйняття регіону. </a:t>
            </a:r>
            <a:r>
              <a:rPr lang="uk-UA" sz="1900" dirty="0" err="1"/>
              <a:t>Вернакулярне</a:t>
            </a:r>
            <a:r>
              <a:rPr lang="uk-UA" sz="1900" dirty="0"/>
              <a:t> ландшафтне районування. </a:t>
            </a:r>
            <a:r>
              <a:rPr lang="uk-UA" sz="1900" dirty="0" err="1"/>
              <a:t>Безрегіональність</a:t>
            </a:r>
            <a:r>
              <a:rPr lang="uk-UA" sz="1900" dirty="0"/>
              <a:t> естетичних ландшафтів.</a:t>
            </a:r>
          </a:p>
          <a:p>
            <a:r>
              <a:rPr lang="uk-UA" sz="1900" b="1" u="sng" dirty="0"/>
              <a:t>Методи оцінки естетичних якостей ландшафту.</a:t>
            </a:r>
            <a:r>
              <a:rPr lang="uk-UA" sz="1900" u="sng" dirty="0"/>
              <a:t> </a:t>
            </a:r>
            <a:r>
              <a:rPr lang="uk-UA" sz="1900" dirty="0"/>
              <a:t>Експертні методи. Психофізичні методи. Когнітивні методи.</a:t>
            </a:r>
          </a:p>
          <a:p>
            <a:endParaRPr lang="uk-UA" sz="1900" b="1" u="sng" dirty="0" smtClean="0"/>
          </a:p>
          <a:p>
            <a:pPr marL="0" indent="0">
              <a:buNone/>
            </a:pPr>
            <a:endParaRPr lang="uk-UA" sz="1900" b="1" u="sng" cap="all" dirty="0"/>
          </a:p>
          <a:p>
            <a:pPr marL="0" indent="0">
              <a:buNone/>
            </a:pPr>
            <a:r>
              <a:rPr lang="uk-UA" sz="1900" b="1" cap="all" dirty="0" smtClean="0"/>
              <a:t>       ландшафтне мистецтво</a:t>
            </a:r>
            <a:endParaRPr lang="uk-UA" sz="1900" b="1" cap="all" dirty="0"/>
          </a:p>
          <a:p>
            <a:r>
              <a:rPr lang="uk-UA" sz="1900" b="1" dirty="0"/>
              <a:t>Садово-паркові </a:t>
            </a:r>
            <a:r>
              <a:rPr lang="uk-UA" sz="1900" b="1" dirty="0" smtClean="0"/>
              <a:t>ландшафти. </a:t>
            </a:r>
            <a:r>
              <a:rPr lang="uk-UA" sz="1900" dirty="0" smtClean="0"/>
              <a:t>Ландшафтне </a:t>
            </a:r>
            <a:r>
              <a:rPr lang="uk-UA" sz="1900" dirty="0"/>
              <a:t>мистецтво і духовна </a:t>
            </a:r>
            <a:r>
              <a:rPr lang="uk-UA" sz="1900" dirty="0" smtClean="0"/>
              <a:t>культура. </a:t>
            </a:r>
            <a:r>
              <a:rPr lang="uk-UA" sz="1900" dirty="0"/>
              <a:t>Традиції Китаю і </a:t>
            </a:r>
            <a:r>
              <a:rPr lang="uk-UA" sz="1900" dirty="0" smtClean="0"/>
              <a:t>Японії. </a:t>
            </a:r>
            <a:r>
              <a:rPr lang="uk-UA" sz="1900" dirty="0"/>
              <a:t>Парки Античного </a:t>
            </a:r>
            <a:r>
              <a:rPr lang="uk-UA" sz="1900" dirty="0" smtClean="0"/>
              <a:t>світу. </a:t>
            </a:r>
            <a:r>
              <a:rPr lang="uk-UA" sz="1900" dirty="0"/>
              <a:t>Регулярні європейські </a:t>
            </a:r>
            <a:r>
              <a:rPr lang="uk-UA" sz="1900" dirty="0" smtClean="0"/>
              <a:t>парки. Пейзажні парки. </a:t>
            </a:r>
          </a:p>
          <a:p>
            <a:r>
              <a:rPr lang="uk-UA" sz="1900" b="1" dirty="0" smtClean="0"/>
              <a:t>Ландшафтний дизайн.</a:t>
            </a:r>
            <a:r>
              <a:rPr lang="uk-UA" sz="1900" dirty="0" smtClean="0"/>
              <a:t> Роль </a:t>
            </a:r>
            <a:r>
              <a:rPr lang="uk-UA" sz="1900" dirty="0"/>
              <a:t>дизайну в ландшафтній </a:t>
            </a:r>
            <a:r>
              <a:rPr lang="uk-UA" sz="1900" dirty="0" smtClean="0"/>
              <a:t>архітектурі. </a:t>
            </a:r>
            <a:r>
              <a:rPr lang="uk-UA" sz="1900" dirty="0"/>
              <a:t>Естетичне облаштування лісопаркових </a:t>
            </a:r>
            <a:r>
              <a:rPr lang="uk-UA" sz="1900" dirty="0" smtClean="0"/>
              <a:t>ландшафтів. </a:t>
            </a:r>
            <a:r>
              <a:rPr lang="uk-UA" sz="1900" dirty="0"/>
              <a:t>Дизайн міського </a:t>
            </a:r>
            <a:r>
              <a:rPr lang="uk-UA" sz="1900" dirty="0" smtClean="0"/>
              <a:t>ландшафту. Міські парки. Планування </a:t>
            </a:r>
            <a:r>
              <a:rPr lang="uk-UA" sz="1900" dirty="0"/>
              <a:t>і оздоблення садових </a:t>
            </a:r>
            <a:r>
              <a:rPr lang="uk-UA" sz="1900" dirty="0" smtClean="0"/>
              <a:t>ділянок.</a:t>
            </a:r>
            <a:endParaRPr lang="ru-RU" sz="19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 algn="just">
              <a:buNone/>
            </a:pPr>
            <a:endParaRPr lang="uk-UA" sz="2000" dirty="0" smtClean="0"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77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80920" cy="6480720"/>
          </a:xfrm>
        </p:spPr>
        <p:txBody>
          <a:bodyPr>
            <a:normAutofit fontScale="25000" lnSpcReduction="20000"/>
          </a:bodyPr>
          <a:lstStyle/>
          <a:p>
            <a:endParaRPr lang="uk-UA" sz="1800" b="1" u="sng" dirty="0" smtClean="0"/>
          </a:p>
          <a:p>
            <a:pPr marL="0" indent="0" algn="ctr">
              <a:buNone/>
            </a:pPr>
            <a:r>
              <a:rPr lang="uk-UA" sz="3100" b="1" u="sng" dirty="0" smtClean="0"/>
              <a:t>Компетентності</a:t>
            </a:r>
            <a:r>
              <a:rPr lang="uk-UA" sz="3100" b="1" u="sng" dirty="0"/>
              <a:t>, які формуються під час вивчення</a:t>
            </a:r>
            <a:endParaRPr lang="ru-RU" sz="3100" dirty="0"/>
          </a:p>
          <a:p>
            <a:pPr marL="0" indent="0" algn="ctr">
              <a:buNone/>
            </a:pPr>
            <a:r>
              <a:rPr lang="uk-UA" sz="3100" b="1" u="sng" dirty="0"/>
              <a:t>дисципліни </a:t>
            </a:r>
            <a:r>
              <a:rPr lang="uk-UA" sz="3100" b="1" u="sng" dirty="0" smtClean="0"/>
              <a:t>«Естетика та дизайн ландшафту»</a:t>
            </a:r>
          </a:p>
          <a:p>
            <a:pPr algn="ctr"/>
            <a:endParaRPr lang="uk-UA" sz="1900" b="1" u="sng" dirty="0"/>
          </a:p>
          <a:p>
            <a:r>
              <a:rPr lang="uk-UA" b="1" u="sng" dirty="0" smtClean="0"/>
              <a:t>Загальні компетентності:</a:t>
            </a:r>
            <a:endParaRPr lang="ru-RU" dirty="0"/>
          </a:p>
          <a:p>
            <a:r>
              <a:rPr lang="uk-UA" sz="2800" dirty="0" smtClean="0"/>
              <a:t>К03. Здатність </a:t>
            </a:r>
            <a:r>
              <a:rPr lang="uk-UA" sz="2800" dirty="0"/>
              <a:t>застосовувати знання у практичних ситуаціях.</a:t>
            </a:r>
          </a:p>
          <a:p>
            <a:r>
              <a:rPr lang="uk-UA" sz="2800" dirty="0" smtClean="0"/>
              <a:t>К04. Знання </a:t>
            </a:r>
            <a:r>
              <a:rPr lang="uk-UA" sz="2800" dirty="0"/>
              <a:t>та розуміння предметної області та професійної діяльності</a:t>
            </a:r>
            <a:r>
              <a:rPr lang="uk-UA" sz="2800" dirty="0" smtClean="0"/>
              <a:t>.</a:t>
            </a:r>
          </a:p>
          <a:p>
            <a:r>
              <a:rPr lang="ru-RU" sz="2800" dirty="0"/>
              <a:t>К07. </a:t>
            </a:r>
            <a:r>
              <a:rPr lang="ru-RU" sz="2800" dirty="0" err="1"/>
              <a:t>Навички</a:t>
            </a:r>
            <a:r>
              <a:rPr lang="ru-RU" sz="2800" dirty="0"/>
              <a:t> </a:t>
            </a:r>
            <a:r>
              <a:rPr lang="ru-RU" sz="2800" dirty="0" err="1"/>
              <a:t>використання</a:t>
            </a:r>
            <a:r>
              <a:rPr lang="ru-RU" sz="2800" dirty="0"/>
              <a:t> </a:t>
            </a:r>
            <a:r>
              <a:rPr lang="ru-RU" sz="2800" dirty="0" err="1"/>
              <a:t>інформаційних</a:t>
            </a:r>
            <a:r>
              <a:rPr lang="ru-RU" sz="2800" dirty="0"/>
              <a:t> і </a:t>
            </a:r>
            <a:r>
              <a:rPr lang="ru-RU" sz="2800" dirty="0" err="1"/>
              <a:t>комунікаційних</a:t>
            </a:r>
            <a:r>
              <a:rPr lang="ru-RU" sz="2800" dirty="0"/>
              <a:t> </a:t>
            </a:r>
            <a:r>
              <a:rPr lang="ru-RU" sz="2800" dirty="0" err="1"/>
              <a:t>технологій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smtClean="0"/>
              <a:t>К08</a:t>
            </a:r>
            <a:r>
              <a:rPr lang="ru-RU" sz="2800" dirty="0"/>
              <a:t>. </a:t>
            </a:r>
            <a:r>
              <a:rPr lang="ru-RU" sz="2800" dirty="0" err="1"/>
              <a:t>Здатність</a:t>
            </a:r>
            <a:r>
              <a:rPr lang="ru-RU" sz="2800" dirty="0"/>
              <a:t> </a:t>
            </a:r>
            <a:r>
              <a:rPr lang="ru-RU" sz="2800" dirty="0" err="1"/>
              <a:t>вчитися</a:t>
            </a:r>
            <a:r>
              <a:rPr lang="ru-RU" sz="2800" dirty="0"/>
              <a:t> і </a:t>
            </a:r>
            <a:r>
              <a:rPr lang="ru-RU" sz="2800" dirty="0" err="1"/>
              <a:t>оволодівати</a:t>
            </a:r>
            <a:r>
              <a:rPr lang="ru-RU" sz="2800" dirty="0"/>
              <a:t> </a:t>
            </a:r>
            <a:r>
              <a:rPr lang="ru-RU" sz="2800" dirty="0" err="1"/>
              <a:t>сучасними</a:t>
            </a:r>
            <a:r>
              <a:rPr lang="ru-RU" sz="2800" dirty="0"/>
              <a:t> </a:t>
            </a:r>
            <a:r>
              <a:rPr lang="ru-RU" sz="2800" dirty="0" err="1"/>
              <a:t>знаннями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К09</a:t>
            </a:r>
            <a:r>
              <a:rPr lang="ru-RU" sz="2800" dirty="0"/>
              <a:t>. </a:t>
            </a:r>
            <a:r>
              <a:rPr lang="ru-RU" sz="2800" dirty="0" err="1"/>
              <a:t>Здатність</a:t>
            </a:r>
            <a:r>
              <a:rPr lang="ru-RU" sz="2800" dirty="0"/>
              <a:t> </a:t>
            </a:r>
            <a:r>
              <a:rPr lang="ru-RU" sz="2800" dirty="0" err="1"/>
              <a:t>працювати</a:t>
            </a:r>
            <a:r>
              <a:rPr lang="ru-RU" sz="2800" dirty="0"/>
              <a:t> в </a:t>
            </a:r>
            <a:r>
              <a:rPr lang="ru-RU" sz="2800" dirty="0" err="1"/>
              <a:t>команді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smtClean="0"/>
              <a:t>К10</a:t>
            </a:r>
            <a:r>
              <a:rPr lang="ru-RU" sz="2800" dirty="0"/>
              <a:t>. </a:t>
            </a:r>
            <a:r>
              <a:rPr lang="ru-RU" sz="2800" dirty="0" err="1"/>
              <a:t>Навички</a:t>
            </a:r>
            <a:r>
              <a:rPr lang="ru-RU" sz="2800" dirty="0"/>
              <a:t> </a:t>
            </a:r>
            <a:r>
              <a:rPr lang="ru-RU" sz="2800" dirty="0" err="1"/>
              <a:t>забезпечення</a:t>
            </a:r>
            <a:r>
              <a:rPr lang="ru-RU" sz="2800" dirty="0"/>
              <a:t> </a:t>
            </a:r>
            <a:r>
              <a:rPr lang="ru-RU" sz="2800" dirty="0" err="1"/>
              <a:t>безпеки</a:t>
            </a:r>
            <a:r>
              <a:rPr lang="ru-RU" sz="2800" dirty="0"/>
              <a:t> </a:t>
            </a:r>
            <a:r>
              <a:rPr lang="ru-RU" sz="2800" dirty="0" err="1"/>
              <a:t>життєдіяльності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smtClean="0"/>
              <a:t>К11</a:t>
            </a:r>
            <a:r>
              <a:rPr lang="ru-RU" sz="2800" dirty="0"/>
              <a:t>. </a:t>
            </a:r>
            <a:r>
              <a:rPr lang="ru-RU" sz="2800" dirty="0" err="1"/>
              <a:t>Прагнення</a:t>
            </a:r>
            <a:r>
              <a:rPr lang="ru-RU" sz="2800" dirty="0"/>
              <a:t> до </a:t>
            </a:r>
            <a:r>
              <a:rPr lang="ru-RU" sz="2800" dirty="0" err="1"/>
              <a:t>збереження</a:t>
            </a:r>
            <a:r>
              <a:rPr lang="ru-RU" sz="2800" dirty="0"/>
              <a:t> природного </a:t>
            </a:r>
            <a:r>
              <a:rPr lang="ru-RU" sz="2800" dirty="0" err="1"/>
              <a:t>навколишнього</a:t>
            </a:r>
            <a:r>
              <a:rPr lang="ru-RU" sz="2800" dirty="0"/>
              <a:t> </a:t>
            </a:r>
            <a:r>
              <a:rPr lang="ru-RU" sz="2800" dirty="0" err="1"/>
              <a:t>середовища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К12</a:t>
            </a:r>
            <a:r>
              <a:rPr lang="ru-RU" sz="2800" dirty="0"/>
              <a:t>. </a:t>
            </a:r>
            <a:r>
              <a:rPr lang="ru-RU" sz="2800" dirty="0" err="1"/>
              <a:t>Здатність</a:t>
            </a:r>
            <a:r>
              <a:rPr lang="ru-RU" sz="2800" dirty="0"/>
              <a:t> </a:t>
            </a:r>
            <a:r>
              <a:rPr lang="ru-RU" sz="2800" dirty="0" err="1"/>
              <a:t>діяти</a:t>
            </a:r>
            <a:r>
              <a:rPr lang="ru-RU" sz="2800" dirty="0"/>
              <a:t> на </a:t>
            </a:r>
            <a:r>
              <a:rPr lang="ru-RU" sz="2800" dirty="0" err="1"/>
              <a:t>основі</a:t>
            </a:r>
            <a:r>
              <a:rPr lang="ru-RU" sz="2800" dirty="0"/>
              <a:t> </a:t>
            </a:r>
            <a:r>
              <a:rPr lang="ru-RU" sz="2800" dirty="0" err="1"/>
              <a:t>етичних</a:t>
            </a:r>
            <a:r>
              <a:rPr lang="ru-RU" sz="2800" dirty="0"/>
              <a:t> </a:t>
            </a:r>
            <a:r>
              <a:rPr lang="ru-RU" sz="2800" dirty="0" err="1"/>
              <a:t>міркувань</a:t>
            </a:r>
            <a:r>
              <a:rPr lang="ru-RU" sz="2800" dirty="0"/>
              <a:t> (</a:t>
            </a:r>
            <a:r>
              <a:rPr lang="ru-RU" sz="2800" dirty="0" err="1"/>
              <a:t>мотивів</a:t>
            </a:r>
            <a:r>
              <a:rPr lang="ru-RU" sz="2800" dirty="0"/>
              <a:t>).</a:t>
            </a:r>
            <a:endParaRPr lang="uk-UA" sz="2800" dirty="0" smtClean="0"/>
          </a:p>
          <a:p>
            <a:endParaRPr lang="uk-UA" sz="2500" dirty="0" smtClean="0"/>
          </a:p>
          <a:p>
            <a:endParaRPr lang="uk-UA" sz="2500" dirty="0" smtClean="0"/>
          </a:p>
          <a:p>
            <a:endParaRPr lang="uk-UA" sz="1600" dirty="0" smtClean="0"/>
          </a:p>
          <a:p>
            <a:endParaRPr lang="uk-UA" sz="1600" dirty="0" smtClean="0"/>
          </a:p>
          <a:p>
            <a:endParaRPr lang="uk-UA" sz="1600" dirty="0"/>
          </a:p>
          <a:p>
            <a:endParaRPr lang="uk-UA" sz="1600" dirty="0" smtClean="0"/>
          </a:p>
          <a:p>
            <a:endParaRPr lang="uk-UA" sz="1600" dirty="0"/>
          </a:p>
          <a:p>
            <a:endParaRPr lang="uk-UA" sz="1600" dirty="0" smtClean="0"/>
          </a:p>
          <a:p>
            <a:endParaRPr lang="uk-UA" sz="1600" dirty="0"/>
          </a:p>
          <a:p>
            <a:endParaRPr lang="ru-RU" sz="1600" dirty="0"/>
          </a:p>
          <a:p>
            <a:endParaRPr lang="en-US" sz="1900" b="1" u="sng" dirty="0" smtClean="0"/>
          </a:p>
          <a:p>
            <a:endParaRPr lang="en-US" sz="1900" b="1" u="sng" dirty="0"/>
          </a:p>
          <a:p>
            <a:endParaRPr lang="en-US" sz="1900" b="1" u="sng" dirty="0" smtClean="0"/>
          </a:p>
          <a:p>
            <a:endParaRPr lang="en-US" sz="1900" b="1" u="sng" dirty="0"/>
          </a:p>
          <a:p>
            <a:endParaRPr lang="en-US" sz="1900" b="1" u="sng" dirty="0" smtClean="0"/>
          </a:p>
          <a:p>
            <a:endParaRPr lang="en-US" sz="1900" b="1" u="sng" dirty="0"/>
          </a:p>
          <a:p>
            <a:endParaRPr lang="en-US" sz="1900" b="1" u="sng" dirty="0" smtClean="0"/>
          </a:p>
          <a:p>
            <a:endParaRPr lang="en-US" sz="1900" b="1" u="sng" dirty="0"/>
          </a:p>
          <a:p>
            <a:endParaRPr lang="en-US" sz="1900" b="1" u="sng" dirty="0" smtClean="0"/>
          </a:p>
          <a:p>
            <a:endParaRPr lang="en-US" sz="1900" b="1" u="sng" dirty="0"/>
          </a:p>
          <a:p>
            <a:endParaRPr lang="en-US" sz="1900" b="1" u="sng" dirty="0" smtClean="0"/>
          </a:p>
          <a:p>
            <a:endParaRPr lang="en-US" sz="1900" b="1" u="sng" dirty="0"/>
          </a:p>
          <a:p>
            <a:endParaRPr lang="en-US" sz="1900" b="1" u="sng" dirty="0" smtClean="0"/>
          </a:p>
          <a:p>
            <a:endParaRPr lang="en-US" sz="1900" b="1" u="sng" dirty="0"/>
          </a:p>
          <a:p>
            <a:endParaRPr lang="en-US" sz="1900" b="1" u="sng" dirty="0" smtClean="0"/>
          </a:p>
          <a:p>
            <a:endParaRPr lang="en-US" sz="1900" b="1" u="sng" dirty="0"/>
          </a:p>
          <a:p>
            <a:endParaRPr lang="en-US" sz="1900" b="1" u="sng" dirty="0" smtClean="0"/>
          </a:p>
          <a:p>
            <a:endParaRPr lang="en-US" sz="1900" b="1" u="sng" dirty="0"/>
          </a:p>
          <a:p>
            <a:endParaRPr lang="en-US" sz="1900" b="1" u="sng" dirty="0" smtClean="0"/>
          </a:p>
          <a:p>
            <a:endParaRPr lang="en-US" sz="1900" b="1" u="sng" dirty="0" smtClean="0"/>
          </a:p>
          <a:p>
            <a:endParaRPr lang="en-US" sz="1900" b="1" u="sng" dirty="0" smtClean="0"/>
          </a:p>
          <a:p>
            <a:endParaRPr lang="en-US" sz="1900" b="1" u="sng" dirty="0"/>
          </a:p>
          <a:p>
            <a:endParaRPr lang="en-US" sz="1900" b="1" u="sng" dirty="0" smtClean="0"/>
          </a:p>
          <a:p>
            <a:endParaRPr lang="en-US" sz="1900" b="1" u="sng" dirty="0"/>
          </a:p>
          <a:p>
            <a:endParaRPr lang="en-US" sz="1900" b="1" u="sng" dirty="0" smtClean="0"/>
          </a:p>
          <a:p>
            <a:endParaRPr lang="uk-UA" sz="2400" b="1" u="sng" dirty="0" smtClean="0"/>
          </a:p>
          <a:p>
            <a:r>
              <a:rPr lang="uk-UA" b="1" u="sng" dirty="0" smtClean="0"/>
              <a:t>Спеціальні </a:t>
            </a:r>
            <a:r>
              <a:rPr lang="uk-UA" b="1" u="sng" dirty="0"/>
              <a:t>(фахові, предметні) компетентності:</a:t>
            </a:r>
            <a:endParaRPr lang="ru-RU" dirty="0"/>
          </a:p>
          <a:p>
            <a:r>
              <a:rPr lang="uk-UA" sz="2800" dirty="0" smtClean="0"/>
              <a:t>К1З</a:t>
            </a:r>
            <a:r>
              <a:rPr lang="uk-UA" sz="2800" dirty="0"/>
              <a:t>. Знання та розуміння теоретичних основ наук про Землю як комплексну природну систему. </a:t>
            </a:r>
            <a:endParaRPr lang="uk-UA" sz="2800" dirty="0" smtClean="0"/>
          </a:p>
          <a:p>
            <a:r>
              <a:rPr lang="uk-UA" sz="2800" dirty="0" smtClean="0"/>
              <a:t>К14</a:t>
            </a:r>
            <a:r>
              <a:rPr lang="uk-UA" sz="2800" dirty="0"/>
              <a:t>. Здатність застосовувати базові знання фізики, хімії, біології, екології, математики, інформаційних технологій тощо при вивченні Землі та її </a:t>
            </a:r>
            <a:r>
              <a:rPr lang="uk-UA" sz="2800" dirty="0" err="1"/>
              <a:t>геосфер</a:t>
            </a:r>
            <a:r>
              <a:rPr lang="uk-UA" sz="2800" dirty="0"/>
              <a:t>. </a:t>
            </a:r>
            <a:endParaRPr lang="uk-UA" sz="2800" dirty="0" smtClean="0"/>
          </a:p>
          <a:p>
            <a:r>
              <a:rPr lang="uk-UA" sz="2800" dirty="0" smtClean="0"/>
              <a:t>К15</a:t>
            </a:r>
            <a:r>
              <a:rPr lang="uk-UA" sz="2800" dirty="0"/>
              <a:t>. Здатність здійснювати збір, реєстрацію і аналіз даних за допомогою відповідних методів і технологічних засобів у польових і лабораторних умовах. </a:t>
            </a:r>
            <a:endParaRPr lang="uk-UA" sz="2800" dirty="0" smtClean="0"/>
          </a:p>
          <a:p>
            <a:r>
              <a:rPr lang="uk-UA" sz="2800" dirty="0" smtClean="0"/>
              <a:t>К16</a:t>
            </a:r>
            <a:r>
              <a:rPr lang="uk-UA" sz="2800" dirty="0"/>
              <a:t>. Здатність застосовувати кількісні методи при дослідженні </a:t>
            </a:r>
            <a:r>
              <a:rPr lang="uk-UA" sz="2800" dirty="0" err="1"/>
              <a:t>геосфер</a:t>
            </a:r>
            <a:r>
              <a:rPr lang="uk-UA" sz="2800" dirty="0"/>
              <a:t>. </a:t>
            </a:r>
            <a:endParaRPr lang="uk-UA" sz="2800" dirty="0" smtClean="0"/>
          </a:p>
          <a:p>
            <a:r>
              <a:rPr lang="uk-UA" sz="2800" dirty="0" smtClean="0"/>
              <a:t>К17</a:t>
            </a:r>
            <a:r>
              <a:rPr lang="uk-UA" sz="2800" dirty="0"/>
              <a:t>. Здатність до всебічного аналізу складу і будови </a:t>
            </a:r>
            <a:r>
              <a:rPr lang="uk-UA" sz="2800" dirty="0" err="1"/>
              <a:t>геосфер</a:t>
            </a:r>
            <a:r>
              <a:rPr lang="uk-UA" sz="2800" dirty="0"/>
              <a:t>. </a:t>
            </a:r>
            <a:endParaRPr lang="uk-UA" sz="2800" dirty="0" smtClean="0"/>
          </a:p>
          <a:p>
            <a:r>
              <a:rPr lang="uk-UA" sz="2800" dirty="0" smtClean="0"/>
              <a:t>К18</a:t>
            </a:r>
            <a:r>
              <a:rPr lang="uk-UA" sz="2800" dirty="0"/>
              <a:t>. Здатність інтегрувати польові та лабораторні спостереження з теорією у послідовності: від спостереження до розпізнавання, синтезу і моделювання. </a:t>
            </a:r>
            <a:endParaRPr lang="uk-UA" sz="2800" dirty="0" smtClean="0"/>
          </a:p>
          <a:p>
            <a:r>
              <a:rPr lang="uk-UA" sz="2800" dirty="0" smtClean="0"/>
              <a:t>К20</a:t>
            </a:r>
            <a:r>
              <a:rPr lang="uk-UA" sz="2800" dirty="0"/>
              <a:t>. Здатність самостійно досліджувати природні матеріали (у відповідності до спеціалізації) в польових і лабораторних умовах, описувати, аналізувати, документувати і звітувати про результати</a:t>
            </a:r>
            <a:r>
              <a:rPr lang="uk-UA" sz="2800" dirty="0" smtClean="0"/>
              <a:t>.</a:t>
            </a:r>
          </a:p>
          <a:p>
            <a:r>
              <a:rPr lang="uk-UA" sz="2800" dirty="0" smtClean="0"/>
              <a:t>К21</a:t>
            </a:r>
            <a:r>
              <a:rPr lang="uk-UA" sz="2800" dirty="0"/>
              <a:t>. Здатність до планування, організації та проведення </a:t>
            </a:r>
            <a:r>
              <a:rPr lang="uk-UA" sz="2800" dirty="0" err="1"/>
              <a:t>досліджень,і</a:t>
            </a:r>
            <a:r>
              <a:rPr lang="uk-UA" sz="2800" dirty="0"/>
              <a:t> підготовки звітності. </a:t>
            </a:r>
            <a:endParaRPr lang="uk-UA" sz="2800" dirty="0" smtClean="0"/>
          </a:p>
          <a:p>
            <a:r>
              <a:rPr lang="uk-UA" sz="2800" dirty="0" smtClean="0"/>
              <a:t>К22</a:t>
            </a:r>
            <a:r>
              <a:rPr lang="uk-UA" sz="2800" dirty="0"/>
              <a:t>. Здатність ідентифікувати та класифікувати відомі і реєструвати нові об’єкти у </a:t>
            </a:r>
            <a:r>
              <a:rPr lang="uk-UA" sz="2800" dirty="0" err="1"/>
              <a:t>геосферах</a:t>
            </a:r>
            <a:r>
              <a:rPr lang="uk-UA" sz="2800" dirty="0"/>
              <a:t>, їх властивості та притаманні їм процеси. </a:t>
            </a:r>
            <a:endParaRPr lang="uk-UA" sz="2800" dirty="0" smtClean="0"/>
          </a:p>
          <a:p>
            <a:r>
              <a:rPr lang="uk-UA" sz="2800" dirty="0" smtClean="0"/>
              <a:t>К23</a:t>
            </a:r>
            <a:r>
              <a:rPr lang="uk-UA" sz="2800" dirty="0"/>
              <a:t>. Розуміння карти як важливого джерела інформації та вміння орієнтуватися у картографічному матеріалі, здатність застосовувати ГІС-системи і користуватися програмним забезпеченням </a:t>
            </a:r>
            <a:r>
              <a:rPr lang="uk-UA" sz="2800" dirty="0" err="1"/>
              <a:t>геоінформаційного</a:t>
            </a:r>
            <a:r>
              <a:rPr lang="uk-UA" sz="2800" dirty="0"/>
              <a:t> спрямування. </a:t>
            </a:r>
            <a:endParaRPr lang="uk-UA" sz="2800" dirty="0" smtClean="0"/>
          </a:p>
          <a:p>
            <a:r>
              <a:rPr lang="uk-UA" sz="2800" dirty="0" smtClean="0"/>
              <a:t>К24</a:t>
            </a:r>
            <a:r>
              <a:rPr lang="uk-UA" sz="2800" dirty="0"/>
              <a:t>. Здатність інформувати громадськість про стан екологічної безпеки та збалансованого природокористування, знання основ нормування антропогенного навантаження на стан навколишнього середовища. </a:t>
            </a:r>
            <a:endParaRPr lang="uk-UA" sz="2800" dirty="0" smtClean="0"/>
          </a:p>
          <a:p>
            <a:r>
              <a:rPr lang="uk-UA" sz="2800" dirty="0" smtClean="0"/>
              <a:t>К25</a:t>
            </a:r>
            <a:r>
              <a:rPr lang="uk-UA" sz="2800" dirty="0"/>
              <a:t>. Знання природних умов та закономірностей розвитку географічної оболонки в геологічному минулому, здатність визначати фактори впливу природного середовища Землі на живі організми та </a:t>
            </a:r>
            <a:r>
              <a:rPr lang="uk-UA" sz="2800" dirty="0" err="1"/>
              <a:t>палеоекосистеми</a:t>
            </a:r>
            <a:r>
              <a:rPr lang="uk-UA" sz="2800" dirty="0"/>
              <a:t>. </a:t>
            </a:r>
            <a:endParaRPr lang="uk-UA" sz="2800" dirty="0" smtClean="0"/>
          </a:p>
          <a:p>
            <a:r>
              <a:rPr lang="uk-UA" sz="2800" dirty="0" smtClean="0"/>
              <a:t>К26</a:t>
            </a:r>
            <a:r>
              <a:rPr lang="uk-UA" sz="2800" dirty="0"/>
              <a:t>. Здатність до проведення самостійної наукової діяльності різного рівня, вміння проводити власні багаторічні дослідження, обробляти матеріали та оформляти їх у вигляді курсової або кваліфікаційної роботи. </a:t>
            </a:r>
            <a:endParaRPr lang="uk-UA" sz="2800" dirty="0" smtClean="0"/>
          </a:p>
          <a:p>
            <a:r>
              <a:rPr lang="uk-UA" sz="2800" dirty="0" smtClean="0"/>
              <a:t>К27</a:t>
            </a:r>
            <a:r>
              <a:rPr lang="uk-UA" sz="2800" dirty="0"/>
              <a:t>. Здатність до критичного осмислення основних теорій, методів та принципів наук про Землю та знання загальних умов та принципів диференціації географічної оболонки в межах материків та океанів Землі на різному рівні. </a:t>
            </a:r>
            <a:endParaRPr lang="uk-UA" sz="2800" dirty="0" smtClean="0"/>
          </a:p>
          <a:p>
            <a:r>
              <a:rPr lang="uk-UA" sz="2800" dirty="0" smtClean="0"/>
              <a:t>К28</a:t>
            </a:r>
            <a:r>
              <a:rPr lang="uk-UA" sz="2800" dirty="0"/>
              <a:t>. Знання теоретичних основ структурної зумовленості рельєфу, здатність визначати динамічність рельєфу та наслідки антропогенної трансформації. </a:t>
            </a:r>
            <a:endParaRPr lang="uk-UA" sz="2800" dirty="0" smtClean="0"/>
          </a:p>
          <a:p>
            <a:r>
              <a:rPr lang="uk-UA" sz="2800" dirty="0" smtClean="0"/>
              <a:t>К29</a:t>
            </a:r>
            <a:r>
              <a:rPr lang="uk-UA" sz="2800" dirty="0"/>
              <a:t>. Здатність використовувати економічні механізми використання, охорони та відтворення природних ресурсів, рельєфу та вміти визначати вплив природних процесів на антропогенні форми рельєфу. </a:t>
            </a:r>
            <a:endParaRPr lang="uk-UA" sz="2800" dirty="0" smtClean="0"/>
          </a:p>
          <a:p>
            <a:endParaRPr lang="ru-RU" dirty="0"/>
          </a:p>
          <a:p>
            <a:endParaRPr lang="ru-RU" dirty="0"/>
          </a:p>
          <a:p>
            <a:endParaRPr lang="ru-RU" sz="1600" dirty="0"/>
          </a:p>
          <a:p>
            <a:endParaRPr lang="ru-RU" sz="1600" dirty="0"/>
          </a:p>
          <a:p>
            <a:endParaRPr lang="uk-UA" sz="2800" b="1" dirty="0" smtClean="0"/>
          </a:p>
          <a:p>
            <a:endParaRPr lang="uk-UA" sz="2900" b="1" dirty="0" smtClean="0"/>
          </a:p>
          <a:p>
            <a:endParaRPr lang="uk-UA" sz="6000" b="1" dirty="0" smtClean="0"/>
          </a:p>
          <a:p>
            <a:endParaRPr lang="ru-RU" sz="6400" dirty="0"/>
          </a:p>
          <a:p>
            <a:pPr algn="ctr"/>
            <a:endParaRPr lang="ru-RU" sz="17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 algn="just">
              <a:buNone/>
            </a:pPr>
            <a:endParaRPr lang="uk-UA" sz="2000" dirty="0" smtClean="0"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200" dirty="0">
              <a:cs typeface="Times New Roman" pitchFamily="18" charset="0"/>
            </a:endParaRPr>
          </a:p>
        </p:txBody>
      </p:sp>
      <p:pic>
        <p:nvPicPr>
          <p:cNvPr id="4" name="Picture 4" descr="C:\Users\HOME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27492"/>
            <a:ext cx="3600399" cy="241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OME\Desktop\slide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90911"/>
            <a:ext cx="3231182" cy="242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2415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643</TotalTime>
  <Words>671</Words>
  <Application>Microsoft Office PowerPoint</Application>
  <PresentationFormat>Экран (4:3)</PresentationFormat>
  <Paragraphs>110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        Дисципліна  «ЕСТЕТИКА ТА ДИЗАЙН ЛАНДШАФТУ» для студентів спеціальності 103 Науки про Землю            Дисципліна «Естетика та дизайн ландшафту» сприяє формуванню знань щодо обґрунтування проектів і планів просторово-об’ємної та часової організації території локального та регіонального рівнів, за якої забезпечуються, виховуються та розвиваються естетичні потреби людини.         </vt:lpstr>
      <vt:lpstr>                 Мета курсу – формування знань  теоретико-методичних засад  естетики та дизайну ландшафту  як прикладного напрямку, що  сформувався на основі інтеграції фізичної географії, архітектури,  дендрології та ботаніки.   Завдання курсу Теоретичні: вивчити об’єкт , предмет, зміст естетики та дизайну ландшафту, еволюцію філософських і природничо-наукових поглядів щодо естетики природного середовища та естетичної географії; знати принципи і методи естетичного сприйняття ландшафтів і оцінки їх естетичної привабливості, гармонійні канони природи, особливості формування ландшафтних смаків і ландшафтно-естетичних преференцій, історію ландшафтного мистецтва, прийоми сучасного ландшафтного дизайну міських, рекреаційних та інших антропогенних геосистем. Практичні: оволодіти методиками проведення естетико-ландшафтних досліджень, методами оцінки естетичних якостей ландшафту; набути вміння та навички практичної реалізації прийомів сучасного ландшафтного дизайну міських, рекреаційних та інших антропогенних геосистем.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ВИЗНАЧЕННЯ ЕКОЛОГІЧНИХ РИЗИКІВ ВИКОРИСТАННЯ ПИТНОЇ ВОДИ ПІСЛЯ СЕЗОННОГО ХЛОРУВАННЯ ЗА ДОПОМОГОЮ МЕТОДІВ БІОТЕСТУВАННЯ</dc:title>
  <dc:creator>Пользователь</dc:creator>
  <cp:lastModifiedBy>HOME</cp:lastModifiedBy>
  <cp:revision>210</cp:revision>
  <dcterms:created xsi:type="dcterms:W3CDTF">2019-06-06T09:19:13Z</dcterms:created>
  <dcterms:modified xsi:type="dcterms:W3CDTF">2020-07-29T09:27:56Z</dcterms:modified>
</cp:coreProperties>
</file>